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6858000" cy="9144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300"/>
    <a:srgbClr val="EB6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3276" autoAdjust="0"/>
  </p:normalViewPr>
  <p:slideViewPr>
    <p:cSldViewPr>
      <p:cViewPr varScale="1">
        <p:scale>
          <a:sx n="47" d="100"/>
          <a:sy n="47" d="100"/>
        </p:scale>
        <p:origin x="2568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14D7-B23A-40BB-AA48-4004271A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5D47-3FD9-4D78-8CE3-C9155AD89968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6477F-167C-4DBC-8832-BFC985E7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3A72-3D2C-44B2-9DA7-B72BD259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9D00-FB5C-4E03-8E09-09FBD4AEA49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367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14D7-B23A-40BB-AA48-4004271A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30D0-D5C0-4C85-8AA0-C46CE12EE88B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6477F-167C-4DBC-8832-BFC985E7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3A72-3D2C-44B2-9DA7-B72BD259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3DD7-7A30-407B-AC60-8A10E7A9E03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0576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a road&#10;&#10;Description automatically generated">
            <a:extLst>
              <a:ext uri="{FF2B5EF4-FFF2-40B4-BE49-F238E27FC236}">
                <a16:creationId xmlns:a16="http://schemas.microsoft.com/office/drawing/2014/main" id="{7BFC6E56-FDA7-4C66-9A66-154C21167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3422" r="11440" b="40100"/>
          <a:stretch/>
        </p:blipFill>
        <p:spPr>
          <a:xfrm>
            <a:off x="-2570" y="0"/>
            <a:ext cx="6860569" cy="251459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E7E3D71-F80B-448B-AEB3-5A59FBF491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143000" cy="11374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01B9F-3F1D-4E28-8B0D-EAE92030D60E}"/>
              </a:ext>
            </a:extLst>
          </p:cNvPr>
          <p:cNvSpPr/>
          <p:nvPr userDrawn="1"/>
        </p:nvSpPr>
        <p:spPr>
          <a:xfrm>
            <a:off x="0" y="2737617"/>
            <a:ext cx="152400" cy="6406383"/>
          </a:xfrm>
          <a:prstGeom prst="rect">
            <a:avLst/>
          </a:prstGeom>
          <a:solidFill>
            <a:srgbClr val="EB6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AF3009-2EF0-40CC-B06F-2529C4031419}"/>
              </a:ext>
            </a:extLst>
          </p:cNvPr>
          <p:cNvSpPr/>
          <p:nvPr userDrawn="1"/>
        </p:nvSpPr>
        <p:spPr>
          <a:xfrm>
            <a:off x="6477000" y="8763000"/>
            <a:ext cx="381000" cy="381000"/>
          </a:xfrm>
          <a:prstGeom prst="rect">
            <a:avLst/>
          </a:prstGeom>
          <a:solidFill>
            <a:srgbClr val="EB6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portalas.vtd.lt/lt/transporto-infrastrukturos-projektu-igyvendinimo-skyriaus-keliu-statybos-prieziuros-vadovas-322;796010.html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A1AB-3052-4345-9F06-6E7B21A1A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36" y="3000629"/>
            <a:ext cx="1141564" cy="304800"/>
          </a:xfrm>
          <a:solidFill>
            <a:srgbClr val="EB672F"/>
          </a:solidFill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lt-L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Ieškome</a:t>
            </a:r>
            <a:endParaRPr lang="lt-L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2057400" y="1874273"/>
            <a:ext cx="4800600" cy="68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Jeigu tu, kaip ir mes, laikaisi pažadų ir įsipareigojimų, darbus atlieki laiku ir kokybiškai, nori ir gali laisvai kurti bei įgyvendinti idėjas ir esi komandos žmogus </a:t>
            </a:r>
            <a:r>
              <a:rPr lang="lt-LT" altLang="lt-LT" sz="1200" dirty="0">
                <a:solidFill>
                  <a:schemeClr val="bg1"/>
                </a:solidFill>
                <a:highlight>
                  <a:srgbClr val="EB672F"/>
                </a:highlight>
                <a:latin typeface="Arial" panose="020B0604020202020204" pitchFamily="34" charset="0"/>
              </a:rPr>
              <a:t>kviečiame tave prisijungti prie LAKD komandos!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DF84B5-8DF4-4531-838A-3F9712A9154B}"/>
              </a:ext>
            </a:extLst>
          </p:cNvPr>
          <p:cNvSpPr txBox="1">
            <a:spLocks/>
          </p:cNvSpPr>
          <p:nvPr/>
        </p:nvSpPr>
        <p:spPr>
          <a:xfrm>
            <a:off x="306236" y="4411483"/>
            <a:ext cx="1141564" cy="440980"/>
          </a:xfrm>
          <a:prstGeom prst="rect">
            <a:avLst/>
          </a:prstGeom>
          <a:solidFill>
            <a:srgbClr val="EB672F"/>
          </a:solidFill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lt-L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tau siūlome</a:t>
            </a:r>
          </a:p>
        </p:txBody>
      </p:sp>
      <p:sp>
        <p:nvSpPr>
          <p:cNvPr id="2061" name="TextBox 17"/>
          <p:cNvSpPr txBox="1">
            <a:spLocks noChangeArrowheads="1"/>
          </p:cNvSpPr>
          <p:nvPr/>
        </p:nvSpPr>
        <p:spPr bwMode="auto">
          <a:xfrm>
            <a:off x="261068" y="8534400"/>
            <a:ext cx="6063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65300"/>
              </a:buClr>
              <a:buFontTx/>
              <a:buNone/>
            </a:pPr>
            <a:r>
              <a:rPr lang="lt-LT" altLang="lt-LT" sz="700" dirty="0">
                <a:solidFill>
                  <a:srgbClr val="EB672F"/>
                </a:solidFill>
                <a:latin typeface="Arial" panose="020B0604020202020204" pitchFamily="34" charset="0"/>
              </a:rPr>
              <a:t>Asmens duomenų tvarkymas:</a:t>
            </a:r>
          </a:p>
          <a:p>
            <a:pPr algn="just" eaLnBrk="1" hangingPunct="1">
              <a:spcBef>
                <a:spcPct val="0"/>
              </a:spcBef>
              <a:buClr>
                <a:srgbClr val="E65300"/>
              </a:buClr>
              <a:buFontTx/>
              <a:buNone/>
            </a:pPr>
            <a:r>
              <a:rPr lang="lt-LT" altLang="lt-L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Lietuvos automobilių kelių direkcija tvarkys Jūsų asmens duomenis darbuotojų atrankos ir įdarbinimo tikslu. Asmens duomenų tvarkymo teisinis pagrindas – teisėtas įstaigos interesas įvertinti Jūsų tinkamumą dirbti pageidaujamą darbą. Asmens duomenys bus saugomi ne ilgiau kaip Bendrųjų dokumentų saugojimo terminų rodyklėje nustatytais terminais.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6BD3C-4CA3-47ED-90DB-33B43E0E2A77}"/>
              </a:ext>
            </a:extLst>
          </p:cNvPr>
          <p:cNvCxnSpPr>
            <a:cxnSpLocks/>
          </p:cNvCxnSpPr>
          <p:nvPr/>
        </p:nvCxnSpPr>
        <p:spPr>
          <a:xfrm>
            <a:off x="317500" y="8458200"/>
            <a:ext cx="61341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D346C9-E329-45AA-90DB-F746CAFB839E}"/>
              </a:ext>
            </a:extLst>
          </p:cNvPr>
          <p:cNvSpPr txBox="1"/>
          <p:nvPr/>
        </p:nvSpPr>
        <p:spPr>
          <a:xfrm>
            <a:off x="1643864" y="2812781"/>
            <a:ext cx="4800600" cy="13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r>
              <a:rPr lang="lt-LT" sz="1100" dirty="0">
                <a:solidFill>
                  <a:schemeClr val="bg1"/>
                </a:solidFill>
                <a:highlight>
                  <a:srgbClr val="EB672F"/>
                </a:highlight>
                <a:latin typeface="Arial" panose="020B0604020202020204" pitchFamily="34" charset="0"/>
              </a:rPr>
              <a:t>Kelių statybos priežiūros vadovo (-ės)</a:t>
            </a:r>
            <a:r>
              <a:rPr lang="lt-LT" sz="1100" dirty="0">
                <a:latin typeface="Arial" panose="020B0604020202020204" pitchFamily="34" charset="0"/>
              </a:rPr>
              <a:t>, 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kuris (-i) bus atsakingas už projektų, vykdomų Prienų, Alytaus, Lazdijų rajono savivaldybėse, techninį įgyvendinimą ir įgyvendinimo priežiūros, statinio statybos darbų techninės priežiūros, valstybinės reikšmės kelių priežiūros darbų techninės priežiūros koordinavimą.</a:t>
            </a:r>
            <a:endParaRPr lang="lt-LT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phic 6" descr="Magnifying glass outline">
            <a:extLst>
              <a:ext uri="{FF2B5EF4-FFF2-40B4-BE49-F238E27FC236}">
                <a16:creationId xmlns:a16="http://schemas.microsoft.com/office/drawing/2014/main" id="{4BD857C5-00D0-4D46-BCE5-10C5FCEF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118" y="2999892"/>
            <a:ext cx="571312" cy="5713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E6146E-9B84-4241-9D99-14ED5CB38F99}"/>
              </a:ext>
            </a:extLst>
          </p:cNvPr>
          <p:cNvSpPr txBox="1"/>
          <p:nvPr/>
        </p:nvSpPr>
        <p:spPr>
          <a:xfrm>
            <a:off x="1714559" y="4365711"/>
            <a:ext cx="479534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buFont typeface="Wingdings" panose="05000000000000000000" pitchFamily="2" charset="2"/>
              <a:buChar char="§"/>
              <a:defRPr/>
            </a:pP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sparčiai tobulėti ir augti profesinėje srityje;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buFont typeface="Wingdings" panose="05000000000000000000" pitchFamily="2" charset="2"/>
              <a:buChar char="§"/>
              <a:defRPr/>
            </a:pP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laisvę kurti ir įgyvendinti idėjas;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buFont typeface="Wingdings" panose="05000000000000000000" pitchFamily="2" charset="2"/>
              <a:buChar char="§"/>
              <a:defRPr/>
            </a:pP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draugišką ir profesionalią komandą;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buFont typeface="Wingdings" panose="05000000000000000000" pitchFamily="2" charset="2"/>
              <a:buChar char="§"/>
              <a:defRPr/>
            </a:pP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papildomų naudų paketą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buFont typeface="Wingdings" panose="05000000000000000000" pitchFamily="2" charset="2"/>
              <a:buChar char="§"/>
              <a:defRPr/>
            </a:pP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darbo vieta – Lietuvos Respublika (Alytus).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Svarbu: 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kilnojamojo pobūdžio darbas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endParaRPr lang="lt-LT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5FB207-87F4-4B55-A864-A70FC4EE858B}"/>
              </a:ext>
            </a:extLst>
          </p:cNvPr>
          <p:cNvSpPr txBox="1"/>
          <p:nvPr/>
        </p:nvSpPr>
        <p:spPr>
          <a:xfrm>
            <a:off x="1755246" y="5991401"/>
            <a:ext cx="47965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r>
              <a:rPr lang="lt-LT" sz="1100" dirty="0">
                <a:solidFill>
                  <a:schemeClr val="bg1"/>
                </a:solidFill>
                <a:highlight>
                  <a:srgbClr val="EB672F"/>
                </a:highlight>
                <a:latin typeface="Arial" panose="020B0604020202020204" pitchFamily="34" charset="0"/>
              </a:rPr>
              <a:t>Darbo užmokestis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nuo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1 722 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EUR  iki 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2 583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EUR (neatskaičius mokesčių)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endParaRPr lang="lt-LT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(Konkretus darbo užmokestis siūlomas atsižvelgiant į darbo patirtį ir kompetenciją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Papildomai u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ždirbsite kintamąją metinio atlygio dalį, priklausančių nuo Jūsų ir įmonės veiklos rezultatų).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endParaRPr lang="lt-LT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9A8DE8-D91B-4A84-B0B9-9192F5CE3843}"/>
              </a:ext>
            </a:extLst>
          </p:cNvPr>
          <p:cNvCxnSpPr>
            <a:cxnSpLocks/>
          </p:cNvCxnSpPr>
          <p:nvPr/>
        </p:nvCxnSpPr>
        <p:spPr>
          <a:xfrm>
            <a:off x="261068" y="5660302"/>
            <a:ext cx="61341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C41693-CB4C-4EBE-942D-49304900C019}"/>
              </a:ext>
            </a:extLst>
          </p:cNvPr>
          <p:cNvCxnSpPr>
            <a:cxnSpLocks/>
          </p:cNvCxnSpPr>
          <p:nvPr/>
        </p:nvCxnSpPr>
        <p:spPr>
          <a:xfrm>
            <a:off x="306236" y="4114800"/>
            <a:ext cx="61341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46831BF6-F258-4BAF-A677-5E4ED425C476}"/>
              </a:ext>
            </a:extLst>
          </p:cNvPr>
          <p:cNvSpPr txBox="1">
            <a:spLocks/>
          </p:cNvSpPr>
          <p:nvPr/>
        </p:nvSpPr>
        <p:spPr>
          <a:xfrm>
            <a:off x="306236" y="6085497"/>
            <a:ext cx="1141564" cy="440980"/>
          </a:xfrm>
          <a:prstGeom prst="rect">
            <a:avLst/>
          </a:prstGeom>
          <a:solidFill>
            <a:srgbClr val="EB672F"/>
          </a:solidFill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lt-L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Svarbu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EA1A4E-1131-4E55-BCF3-F30266ACB32F}"/>
              </a:ext>
            </a:extLst>
          </p:cNvPr>
          <p:cNvCxnSpPr>
            <a:cxnSpLocks/>
          </p:cNvCxnSpPr>
          <p:nvPr/>
        </p:nvCxnSpPr>
        <p:spPr>
          <a:xfrm>
            <a:off x="361950" y="7185139"/>
            <a:ext cx="61341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91F978-5164-46C0-BC6C-F88DA82107A3}"/>
              </a:ext>
            </a:extLst>
          </p:cNvPr>
          <p:cNvSpPr txBox="1">
            <a:spLocks/>
          </p:cNvSpPr>
          <p:nvPr/>
        </p:nvSpPr>
        <p:spPr>
          <a:xfrm>
            <a:off x="306236" y="7347660"/>
            <a:ext cx="1141564" cy="440980"/>
          </a:xfrm>
          <a:prstGeom prst="rect">
            <a:avLst/>
          </a:prstGeom>
          <a:solidFill>
            <a:srgbClr val="EB672F"/>
          </a:solidFill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Sudominome</a:t>
            </a:r>
            <a:r>
              <a:rPr lang="en-150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t-L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D7E86F-28F3-44EC-9EBD-46829EACF0AC}"/>
              </a:ext>
            </a:extLst>
          </p:cNvPr>
          <p:cNvSpPr txBox="1"/>
          <p:nvPr/>
        </p:nvSpPr>
        <p:spPr>
          <a:xfrm>
            <a:off x="1419951" y="7106711"/>
            <a:ext cx="503164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Dokumentai: (gyvenimo aprašymas, asmens tapatybę patvirtinantis dokumentas, išsilavinimą patvirtinantis dokumentas, kiti dokumentai, patvirtinantys atitiktį reikalavimams)  teikiami </a:t>
            </a:r>
            <a:r>
              <a:rPr lang="lt-LT" sz="1100" dirty="0">
                <a:latin typeface="Arial" panose="020B0604020202020204" pitchFamily="34" charset="0"/>
              </a:rPr>
              <a:t>iki</a:t>
            </a:r>
            <a:r>
              <a:rPr lang="en-GB" sz="1100" dirty="0">
                <a:latin typeface="Arial" panose="020B0604020202020204" pitchFamily="34" charset="0"/>
              </a:rPr>
              <a:t> </a:t>
            </a:r>
            <a:r>
              <a:rPr lang="lt-LT" sz="1100" dirty="0">
                <a:latin typeface="Arial" panose="020B0604020202020204" pitchFamily="34" charset="0"/>
              </a:rPr>
              <a:t> 202</a:t>
            </a:r>
            <a:r>
              <a:rPr lang="en-GB" sz="1100" dirty="0">
                <a:latin typeface="Arial" panose="020B0604020202020204" pitchFamily="34" charset="0"/>
              </a:rPr>
              <a:t>2</a:t>
            </a:r>
            <a:r>
              <a:rPr lang="lt-LT" sz="1100" dirty="0">
                <a:latin typeface="Arial" panose="020B0604020202020204" pitchFamily="34" charset="0"/>
              </a:rPr>
              <a:t>-</a:t>
            </a:r>
            <a:r>
              <a:rPr lang="en-GB" sz="1100" dirty="0">
                <a:latin typeface="Arial" panose="020B0604020202020204" pitchFamily="34" charset="0"/>
              </a:rPr>
              <a:t>05-30 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per Valstybės tarnybos departamento interneto svetainę: </a:t>
            </a:r>
            <a:r>
              <a:rPr lang="lt-L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4"/>
              </a:rPr>
              <a:t>https://portalas.vtd.lt/lt/transporto-infrastrukturos-projektu-igyvendinimo-skyriaus-keliu-statybos-prieziuros-vadovas-322;796010.html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r>
              <a:rPr lang="lt-LT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Telefonas pasiteirauti +370 </a:t>
            </a:r>
            <a:r>
              <a:rPr lang="en-GB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5 232 9720</a:t>
            </a:r>
            <a:r>
              <a:rPr lang="lt-LT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(išsamesnė informacija apie konkursą pateikta nuorodoje)</a:t>
            </a:r>
            <a:endParaRPr lang="pt-BR" sz="10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5300"/>
              </a:buClr>
              <a:defRPr/>
            </a:pPr>
            <a:endParaRPr lang="lt-LT" sz="1200" b="1" dirty="0">
              <a:solidFill>
                <a:srgbClr val="E653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phic 8" descr="Brainstorm outline">
            <a:extLst>
              <a:ext uri="{FF2B5EF4-FFF2-40B4-BE49-F238E27FC236}">
                <a16:creationId xmlns:a16="http://schemas.microsoft.com/office/drawing/2014/main" id="{3D9ADCE7-8689-44C8-B9E1-AC0FE3E18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336" y="4539272"/>
            <a:ext cx="509464" cy="509464"/>
          </a:xfrm>
          <a:prstGeom prst="rect">
            <a:avLst/>
          </a:prstGeom>
        </p:spPr>
      </p:pic>
      <p:pic>
        <p:nvPicPr>
          <p:cNvPr id="12" name="Graphic 11" descr="Bullseye outline">
            <a:extLst>
              <a:ext uri="{FF2B5EF4-FFF2-40B4-BE49-F238E27FC236}">
                <a16:creationId xmlns:a16="http://schemas.microsoft.com/office/drawing/2014/main" id="{06C3BC0F-1523-448D-BC05-6BB8CE7F5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659" y="6210427"/>
            <a:ext cx="494052" cy="494052"/>
          </a:xfrm>
          <a:prstGeom prst="rect">
            <a:avLst/>
          </a:prstGeom>
        </p:spPr>
      </p:pic>
      <p:pic>
        <p:nvPicPr>
          <p:cNvPr id="30" name="Graphic 29" descr="Comment Like outline">
            <a:extLst>
              <a:ext uri="{FF2B5EF4-FFF2-40B4-BE49-F238E27FC236}">
                <a16:creationId xmlns:a16="http://schemas.microsoft.com/office/drawing/2014/main" id="{FF244B1F-0ED8-477C-AA14-D333FFCF0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738" y="7551217"/>
            <a:ext cx="545368" cy="545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Demonstracija ekrane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Ieškome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2018-11-09T12:22:36Z</dcterms:created>
  <dcterms:modified xsi:type="dcterms:W3CDTF">2022-05-18T08:30:39Z</dcterms:modified>
</cp:coreProperties>
</file>